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2" r:id="rId2"/>
    <p:sldId id="424" r:id="rId3"/>
    <p:sldId id="448" r:id="rId4"/>
    <p:sldId id="427" r:id="rId5"/>
    <p:sldId id="433" r:id="rId6"/>
    <p:sldId id="423" r:id="rId7"/>
    <p:sldId id="428" r:id="rId8"/>
    <p:sldId id="449" r:id="rId9"/>
    <p:sldId id="434" r:id="rId10"/>
    <p:sldId id="435" r:id="rId11"/>
    <p:sldId id="436" r:id="rId12"/>
    <p:sldId id="438" r:id="rId13"/>
    <p:sldId id="439" r:id="rId14"/>
    <p:sldId id="430" r:id="rId15"/>
    <p:sldId id="452" r:id="rId16"/>
    <p:sldId id="440" r:id="rId17"/>
    <p:sldId id="429" r:id="rId18"/>
    <p:sldId id="450" r:id="rId19"/>
    <p:sldId id="441" r:id="rId20"/>
    <p:sldId id="426" r:id="rId21"/>
    <p:sldId id="432" r:id="rId22"/>
    <p:sldId id="431" r:id="rId23"/>
    <p:sldId id="451" r:id="rId24"/>
    <p:sldId id="442" r:id="rId25"/>
    <p:sldId id="26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66782" autoAdjust="0"/>
  </p:normalViewPr>
  <p:slideViewPr>
    <p:cSldViewPr snapToGrid="0" showGuides="1">
      <p:cViewPr>
        <p:scale>
          <a:sx n="113" d="100"/>
          <a:sy n="113" d="100"/>
        </p:scale>
        <p:origin x="1208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26755-F235-4894-80FD-CD206805168D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DEC4E-2C72-4AA4-BF83-677F3664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内存块是在全局堆和本地堆之间传输的基本单元，它由两部分组成：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块体。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每个内存块都维护一个大小类，块体根据这个大小类被划分成若干个数据块。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我们</a:t>
            </a:r>
            <a:r>
              <a:rPr lang="zh-CN" altLang="en-US" sz="1200" dirty="0" smtClean="0"/>
              <a:t>使用了两种类型的大小类：</a:t>
            </a:r>
            <a:r>
              <a:rPr lang="zh-CN" altLang="en-US" sz="1200" dirty="0" smtClean="0"/>
              <a:t>小跨度和大跨度。</a:t>
            </a:r>
            <a:endParaRPr kumimoji="1"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相同长度的块体，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使用较小的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会产生更多的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块头存储元数据，例如剩余空闲块的数量，其大小类等。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的内存请求，将通过系统调用（如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mmap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）重定向到操作系统。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初始状态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块都是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的，由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当应用程序释放一个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该块会被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重用列表中，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将根据稍后讨论的损耗均衡策略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决定。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为了简化设计，内存块有固定的大小。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本地堆由每个线程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它们维护的</a:t>
            </a:r>
            <a:r>
              <a:rPr lang="zh-CN" altLang="en-US" dirty="0" smtClean="0"/>
              <a:t>信息</a:t>
            </a:r>
            <a:r>
              <a:rPr lang="zh-CN" altLang="en-US" dirty="0" smtClean="0"/>
              <a:t>可</a:t>
            </a:r>
            <a:r>
              <a:rPr lang="zh-CN" altLang="en-US" dirty="0" smtClean="0"/>
              <a:t>以找到</a:t>
            </a:r>
            <a:r>
              <a:rPr lang="zh-CN" altLang="en-US" dirty="0" smtClean="0"/>
              <a:t>合适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内存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本地堆中的每个内存块可以分为五类：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In-use</a:t>
            </a:r>
            <a:r>
              <a:rPr lang="zh-CN" altLang="en-US" dirty="0" smtClean="0"/>
              <a:t>块意味着正在使用的块。当应</a:t>
            </a:r>
            <a:r>
              <a:rPr lang="zh-CN" altLang="en-US" dirty="0" smtClean="0"/>
              <a:t>用程序发出</a:t>
            </a:r>
            <a:r>
              <a:rPr lang="zh-CN" altLang="en-US" dirty="0" smtClean="0"/>
              <a:t>内存申请</a:t>
            </a:r>
            <a:r>
              <a:rPr lang="zh-CN" altLang="en-US" dirty="0" smtClean="0"/>
              <a:t>时，将</a:t>
            </a:r>
            <a:r>
              <a:rPr lang="zh-CN" altLang="en-US" dirty="0" smtClean="0"/>
              <a:t>根据参数计算出对应的</a:t>
            </a:r>
            <a:r>
              <a:rPr lang="zh-CN" altLang="en-US" dirty="0" smtClean="0"/>
              <a:t>大小类，然后使用该大小类找到当前正在使用的内存块并从中分配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zh-CN" altLang="en-US" dirty="0" smtClean="0"/>
              <a:t>对</a:t>
            </a:r>
            <a:r>
              <a:rPr lang="zh-CN" altLang="en-US" dirty="0" smtClean="0"/>
              <a:t>特定大小类的若</a:t>
            </a:r>
            <a:r>
              <a:rPr lang="zh-CN" altLang="en-US" dirty="0" smtClean="0"/>
              <a:t>干内存</a:t>
            </a:r>
            <a:r>
              <a:rPr lang="zh-CN" altLang="en-US" dirty="0" smtClean="0"/>
              <a:t>请求之后，</a:t>
            </a:r>
            <a:r>
              <a:rPr lang="zh-CN" altLang="en-US" dirty="0" smtClean="0"/>
              <a:t>整个内存块没有可用的数据块了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此时</a:t>
            </a:r>
            <a:r>
              <a:rPr lang="zh-CN" altLang="en-US" dirty="0" smtClean="0"/>
              <a:t>被称为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等待列表中的块称为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waiting</a:t>
            </a:r>
            <a:r>
              <a:rPr lang="zh-CN" altLang="en-US" dirty="0" smtClean="0"/>
              <a:t>块是处于部分</a:t>
            </a:r>
            <a:r>
              <a:rPr lang="zh-CN" altLang="en-US" dirty="0" smtClean="0"/>
              <a:t>被</a:t>
            </a:r>
            <a:r>
              <a:rPr lang="zh-CN" altLang="en-US" dirty="0" smtClean="0"/>
              <a:t>分配状态的块。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块中的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块被释放时，它</a:t>
            </a:r>
            <a:r>
              <a:rPr lang="zh-CN" altLang="en-US" dirty="0" smtClean="0"/>
              <a:t>会</a:t>
            </a:r>
            <a:r>
              <a:rPr lang="zh-CN" altLang="en-US" dirty="0" smtClean="0"/>
              <a:t>变成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考虑到我们到目前为止</a:t>
            </a:r>
            <a:r>
              <a:rPr lang="zh-CN" altLang="en-US" dirty="0" smtClean="0"/>
              <a:t>所</a:t>
            </a:r>
            <a:r>
              <a:rPr lang="zh-CN" altLang="en-US" dirty="0" smtClean="0"/>
              <a:t>讨论的，</a:t>
            </a:r>
            <a:r>
              <a:rPr lang="zh-CN" altLang="en-US" dirty="0" smtClean="0"/>
              <a:t>一个</a:t>
            </a:r>
            <a:r>
              <a:rPr lang="zh-CN" altLang="en-US" dirty="0" smtClean="0"/>
              <a:t>内存块的典型生命周期可以首先用作</a:t>
            </a:r>
            <a:r>
              <a:rPr lang="en-US" altLang="zh-CN" dirty="0" smtClean="0"/>
              <a:t>in-use</a:t>
            </a:r>
            <a:r>
              <a:rPr lang="zh-CN" altLang="en-US" dirty="0" smtClean="0"/>
              <a:t>块，然后是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块，然后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块，</a:t>
            </a:r>
            <a:r>
              <a:rPr lang="zh-CN" altLang="en-US" dirty="0" smtClean="0"/>
              <a:t>如此重复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的目的，这不是我们的期望</a:t>
            </a:r>
            <a:r>
              <a:rPr lang="zh-CN" altLang="en-US" dirty="0" smtClean="0"/>
              <a:t>的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因此，每个内存块</a:t>
            </a:r>
            <a:r>
              <a:rPr lang="zh-CN" altLang="en-US" dirty="0" smtClean="0"/>
              <a:t>的元数据中需要</a:t>
            </a:r>
            <a:r>
              <a:rPr lang="zh-CN" altLang="en-US" dirty="0" smtClean="0"/>
              <a:t>添加一个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感知变量，并定义一个分配阈值。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zh-CN" altLang="en-US" dirty="0" smtClean="0"/>
              <a:t>该块第一次</a:t>
            </a:r>
            <a:r>
              <a:rPr lang="zh-CN" altLang="en-US" dirty="0" smtClean="0"/>
              <a:t>从全局堆</a:t>
            </a:r>
            <a:r>
              <a:rPr lang="zh-CN" altLang="en-US" dirty="0" smtClean="0"/>
              <a:t>中分配时</a:t>
            </a:r>
            <a:r>
              <a:rPr lang="zh-CN" altLang="en-US" dirty="0" smtClean="0"/>
              <a:t>，其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感知变量设置为零。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每次从</a:t>
            </a:r>
            <a:r>
              <a:rPr lang="zh-CN" altLang="en-US" dirty="0" smtClean="0"/>
              <a:t>内存块</a:t>
            </a:r>
            <a:r>
              <a:rPr lang="zh-CN" altLang="en-US" dirty="0" smtClean="0"/>
              <a:t>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块时，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变量增加</a:t>
            </a:r>
            <a:r>
              <a:rPr lang="zh-CN" altLang="en-US" dirty="0" smtClean="0"/>
              <a:t>一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变量达到预定的分配阈值，则它不再可用于此线程中的分配，并且其状态变为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块中的所有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块都被释放时，</a:t>
            </a:r>
            <a:r>
              <a:rPr lang="zh-CN" altLang="en-US" dirty="0" smtClean="0"/>
              <a:t>该内存</a:t>
            </a:r>
            <a:r>
              <a:rPr lang="zh-CN" altLang="en-US" dirty="0" smtClean="0"/>
              <a:t>块将被返回到全局堆。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最后，一个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块</a:t>
            </a:r>
            <a:r>
              <a:rPr lang="zh-CN" altLang="en-US" dirty="0" smtClean="0"/>
              <a:t>意味着</a:t>
            </a:r>
            <a:r>
              <a:rPr lang="zh-CN" altLang="en-US" dirty="0" smtClean="0"/>
              <a:t>该块没有</a:t>
            </a:r>
            <a:r>
              <a:rPr lang="zh-CN" altLang="en-US" dirty="0" smtClean="0"/>
              <a:t>一个没有特定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大小类。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右图</a:t>
            </a:r>
            <a:r>
              <a:rPr lang="zh-CN" altLang="en-US" dirty="0" smtClean="0"/>
              <a:t>显示了</a:t>
            </a:r>
            <a:r>
              <a:rPr lang="zh-CN" altLang="en-US" dirty="0" smtClean="0"/>
              <a:t>内存块改变的状态机。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这张图显示了</a:t>
            </a:r>
            <a:r>
              <a:rPr kumimoji="1" lang="zh-CN" altLang="en-US" dirty="0" smtClean="0"/>
              <a:t>由每个线程维护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本地堆结构。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根据大小类</a:t>
            </a:r>
            <a:r>
              <a:rPr kumimoji="1" lang="zh-CN" altLang="en-US" dirty="0" smtClean="0"/>
              <a:t>来</a:t>
            </a:r>
            <a:r>
              <a:rPr kumimoji="1" lang="zh-CN" altLang="en-US" dirty="0" smtClean="0"/>
              <a:t>找到</a:t>
            </a:r>
            <a:r>
              <a:rPr kumimoji="1" lang="en-US" altLang="zh-CN" dirty="0" smtClean="0"/>
              <a:t>In-use</a:t>
            </a:r>
            <a:r>
              <a:rPr kumimoji="1" lang="zh-CN" altLang="en-US" dirty="0" smtClean="0"/>
              <a:t>内存</a:t>
            </a:r>
            <a:r>
              <a:rPr kumimoji="1" lang="zh-CN" altLang="en-US" dirty="0" smtClean="0"/>
              <a:t>块。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全局堆维护从操作系统获取的</a:t>
            </a:r>
            <a:r>
              <a:rPr lang="zh-CN" altLang="en-US" dirty="0" smtClean="0"/>
              <a:t>全部内存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全局堆将获取的内存以</a:t>
            </a:r>
            <a:r>
              <a:rPr lang="en-US" altLang="zh-CN" dirty="0" smtClean="0"/>
              <a:t>64KB</a:t>
            </a:r>
            <a:r>
              <a:rPr lang="zh-CN" altLang="en-US" dirty="0" smtClean="0"/>
              <a:t>为边界开始切分，切分出来的就是若干个内存块。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开始时，所有的块都是</a:t>
            </a:r>
            <a:r>
              <a:rPr lang="zh-CN" altLang="en-US" dirty="0" smtClean="0"/>
              <a:t>可用</a:t>
            </a:r>
            <a:r>
              <a:rPr lang="zh-CN" altLang="en-US" dirty="0" smtClean="0"/>
              <a:t>的，由一个指针</a:t>
            </a:r>
            <a:r>
              <a:rPr lang="zh-CN" altLang="en-US" dirty="0" smtClean="0"/>
              <a:t>指向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在块被返回到全局堆之后，它将被添加到与我们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策略相关的某种</a:t>
            </a:r>
            <a:r>
              <a:rPr lang="zh-CN" altLang="en-US" dirty="0" smtClean="0"/>
              <a:t>队列中，这个将在下一张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中讨论。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讨论不同级别的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总体目的相当简单：所有的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均匀分配。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块级中，显然应该首先分配从空闲指针开始的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块，因为这些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块从未被分配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在用完这些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块之后，将检查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某种类型的空闲列表，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以找出是否有任何可重用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，在这种情况下简单快速的方法更合适。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因此，我们将空闲列表视为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时，应选择一个块作为新的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块不属于任何大小类，因此它们比等待块列表中的块更灵活，因此我们将首先选择等待块。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由于可以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感知变量来确保分配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的上限，我们认为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仍然是我们这一级别的最佳选择。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在全局堆级别中，当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时，最好的耗损平衡策略应该返回到目前为止分配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次数最少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的块，因此我们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来找到该块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此外，块不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同步移动到全局堆，相反，真正的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移动由一个后台线程异步地执行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向外界暴露了三个接口。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wa_malloc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申请某特定大小的内存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指明需要申请内存的大小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返回值是数据块的起始地址。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wa_free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释放某个数据块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指明需要释放 的数据块的起始地址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无返回值。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wa_realloc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dirty="0" smtClean="0"/>
              <a:t>改变已分配的数据块大小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，具有两个参数，第 一个参数是数据块的起始地址，第二个参数是期望的大小，返回值为大小改变以后数据块的起始地址。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接下来简述一下</a:t>
            </a:r>
            <a:r>
              <a:rPr kumimoji="1" lang="zh-CN" altLang="en-US" baseline="0" dirty="0" smtClean="0"/>
              <a:t>分配和释放算法</a:t>
            </a:r>
            <a:r>
              <a:rPr kumimoji="1" lang="zh-CN" altLang="en-US" baseline="0" dirty="0" smtClean="0"/>
              <a:t>实现</a:t>
            </a:r>
            <a:r>
              <a:rPr kumimoji="1" lang="zh-CN" altLang="en-US" baseline="0" dirty="0" smtClean="0"/>
              <a:t>。</a:t>
            </a:r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</a:t>
            </a:r>
            <a:r>
              <a:rPr kumimoji="1" lang="zh-CN" altLang="en-US" baseline="0" dirty="0" smtClean="0"/>
              <a:t>程序请求内存</a:t>
            </a:r>
            <a:r>
              <a:rPr kumimoji="1" lang="zh-CN" altLang="en-US" baseline="0" dirty="0" smtClean="0"/>
              <a:t>时，</a:t>
            </a:r>
            <a:r>
              <a:rPr lang="zh-CN" altLang="en-US" sz="2200" dirty="0" smtClean="0"/>
              <a:t>由</a:t>
            </a:r>
            <a:r>
              <a:rPr lang="zh-CN" altLang="en-US" sz="2200" dirty="0" smtClean="0"/>
              <a:t>用户传递的</a:t>
            </a:r>
            <a:r>
              <a:rPr lang="zh-CN" altLang="en-US" sz="2200" dirty="0" smtClean="0"/>
              <a:t>参数</a:t>
            </a:r>
            <a:r>
              <a:rPr lang="zh-CN" altLang="en-US" sz="2200" dirty="0" smtClean="0"/>
              <a:t>计算出</a:t>
            </a:r>
            <a:r>
              <a:rPr lang="zh-CN" altLang="en-US" sz="2200" dirty="0" smtClean="0"/>
              <a:t>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内存块，在此内存块中分配数据块。如果该内存块状态是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块。否则，向全局堆申请新的内存块。</a:t>
            </a:r>
            <a:endParaRPr lang="en-US" altLang="zh-CN" sz="2200" dirty="0" smtClean="0"/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当释放发生时，</a:t>
            </a:r>
            <a:r>
              <a:rPr kumimoji="1" lang="en-US" altLang="zh-CN" baseline="0" dirty="0" err="1" smtClean="0"/>
              <a:t>wamlloc</a:t>
            </a:r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r>
              <a:rPr kumimoji="1" lang="zh-CN" altLang="en-US" baseline="0" dirty="0" smtClean="0"/>
              <a:t>。</a:t>
            </a:r>
            <a:r>
              <a:rPr lang="zh-CN" altLang="en-US" sz="1200" dirty="0" smtClean="0"/>
              <a:t>如果释放前状态是</a:t>
            </a:r>
            <a:r>
              <a:rPr lang="en-US" altLang="zh-CN" sz="1200" dirty="0" smtClean="0"/>
              <a:t>full</a:t>
            </a:r>
            <a:r>
              <a:rPr lang="zh-CN" altLang="en-US" sz="1200" dirty="0" smtClean="0"/>
              <a:t>，则变为</a:t>
            </a:r>
            <a:r>
              <a:rPr lang="en-US" altLang="zh-CN" sz="1200" dirty="0" smtClean="0"/>
              <a:t>waiting</a:t>
            </a:r>
            <a:endParaRPr lang="zh-CN" altLang="en-US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。</a:t>
            </a:r>
            <a:r>
              <a:rPr lang="zh-CN" altLang="en-US" sz="1200" dirty="0" smtClean="0"/>
              <a:t>如果释放后状态是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，则将此块移动到</a:t>
            </a:r>
            <a:r>
              <a:rPr lang="zh-CN" altLang="en-US" sz="1200" dirty="0" smtClean="0"/>
              <a:t>全局堆的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列表中</a:t>
            </a:r>
            <a:endParaRPr lang="en-US" altLang="zh-CN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这里是伪代码，我们刚刚讨论的过程。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</a:t>
            </a:r>
            <a:r>
              <a:rPr lang="zh-CN" altLang="en-US" dirty="0" smtClean="0"/>
              <a:t>比较。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具体来说，我们与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比较了损耗均衡策略，分配延迟和总内存使用。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比较了分配延迟。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首先，我将讨论</a:t>
            </a:r>
            <a:r>
              <a:rPr kumimoji="1" lang="zh-CN" altLang="en-US" baseline="0" dirty="0" smtClean="0"/>
              <a:t>一些关于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的必要背景以及</a:t>
            </a:r>
            <a:r>
              <a:rPr kumimoji="1" lang="zh-CN" altLang="en-US" baseline="0" dirty="0" smtClean="0"/>
              <a:t>现有的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内存分配器和传统内存分配器的一些问题。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为了解决这些问题，我们提出了一个新的面向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的内存分配器，</a:t>
            </a:r>
            <a:r>
              <a:rPr kumimoji="1" lang="zh-CN" altLang="en-US" baseline="0" dirty="0" smtClean="0"/>
              <a:t>称为</a:t>
            </a:r>
            <a:r>
              <a:rPr kumimoji="1" lang="en-US" altLang="zh-CN" baseline="0" dirty="0" err="1" smtClean="0"/>
              <a:t>wamalloc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err="1" smtClean="0"/>
              <a:t>wa</a:t>
            </a:r>
            <a:r>
              <a:rPr kumimoji="1" lang="zh-CN" altLang="en-US" baseline="0" dirty="0" smtClean="0"/>
              <a:t>是</a:t>
            </a:r>
            <a:r>
              <a:rPr kumimoji="1" lang="en-US" altLang="zh-CN" baseline="0" dirty="0" smtClean="0"/>
              <a:t>wear-aware</a:t>
            </a:r>
            <a:r>
              <a:rPr kumimoji="1" lang="zh-CN" altLang="en-US" baseline="0" dirty="0" smtClean="0"/>
              <a:t>的缩写，意思它是</a:t>
            </a:r>
            <a:r>
              <a:rPr kumimoji="1" lang="zh-CN" altLang="en-US" baseline="0" dirty="0" smtClean="0"/>
              <a:t>一个</a:t>
            </a:r>
            <a:r>
              <a:rPr kumimoji="1" lang="zh-CN" altLang="en-US" baseline="0" dirty="0" smtClean="0"/>
              <a:t>磨损感知的内存</a:t>
            </a:r>
            <a:r>
              <a:rPr kumimoji="1" lang="zh-CN" altLang="en-US" baseline="0" dirty="0" smtClean="0"/>
              <a:t>分配器。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然后，将</a:t>
            </a:r>
            <a:r>
              <a:rPr kumimoji="1" lang="zh-CN" altLang="en-US" baseline="0" dirty="0" smtClean="0"/>
              <a:t>讨论</a:t>
            </a:r>
            <a:r>
              <a:rPr kumimoji="1" lang="zh-CN" altLang="en-US" baseline="0" dirty="0" smtClean="0"/>
              <a:t>设计和实现。</a:t>
            </a:r>
          </a:p>
          <a:p>
            <a:r>
              <a:rPr kumimoji="1" lang="zh-CN" altLang="en-US" baseline="0" dirty="0" smtClean="0"/>
              <a:t>最后是实验和</a:t>
            </a:r>
            <a:r>
              <a:rPr kumimoji="1" lang="zh-CN" altLang="en-US" baseline="0" dirty="0" smtClean="0"/>
              <a:t>结论</a:t>
            </a:r>
            <a:r>
              <a:rPr kumimoji="1" lang="zh-CN" altLang="en-US" baseline="0" dirty="0" smtClean="0"/>
              <a:t>部分</a:t>
            </a:r>
            <a:r>
              <a:rPr kumimoji="1" lang="zh-CN" altLang="en-US" baseline="0" dirty="0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首先，在损耗均衡方面，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显示了在均匀和随机分配下，每个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块的平均分配频率。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更精细和准确的损耗平衡策略，因此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然而，在不考虑物理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消耗的情况下比较平均分配频率是无意义的。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一个简单的分配器，只分配每个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不再使用该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分配频率为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，而在此期间，它消耗大量的物理内存，导致它是一个无用的分配器。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因此，接下来我们还应该在统一和随机分配下，测量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上一个实验中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内存消耗。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用了更少的物理内存。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平均分配延迟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横轴是线程数，纵轴是平均分配延迟。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从结果我们可以验证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在不同的工作负载下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0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本文提出了一种高效的、损耗感知、内存占用少的 </a:t>
            </a:r>
            <a:r>
              <a:rPr lang="en-US" altLang="zh-CN" sz="1200" dirty="0" smtClean="0"/>
              <a:t>NVM </a:t>
            </a:r>
            <a:r>
              <a:rPr lang="zh-CN" altLang="en-US" sz="1200" dirty="0" smtClean="0"/>
              <a:t>分配器 </a:t>
            </a:r>
            <a:r>
              <a:rPr lang="en-US" altLang="zh-CN" sz="1200" dirty="0" err="1" smtClean="0"/>
              <a:t>Wamalloc</a:t>
            </a:r>
            <a:r>
              <a:rPr kumimoji="1" lang="zh-CN" altLang="en-US" sz="1200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它</a:t>
            </a:r>
            <a:r>
              <a:rPr lang="zh-CN" altLang="en-US" sz="1200" dirty="0" smtClean="0"/>
              <a:t>具有如下几个创新点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aseline="0" dirty="0" smtClean="0"/>
              <a:t>设计了一个高效的分配器架构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提出了一套混合的损耗均衡策略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内存占用较少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实验显示了</a:t>
            </a:r>
            <a:r>
              <a:rPr lang="en-US" altLang="zh-CN" sz="1200" dirty="0" err="1" smtClean="0"/>
              <a:t>Wamalloc</a:t>
            </a:r>
            <a:r>
              <a:rPr lang="zh-CN" altLang="en-US" sz="1200" dirty="0" smtClean="0"/>
              <a:t>在几个重要指标上均优于</a:t>
            </a:r>
            <a:r>
              <a:rPr lang="en-US" altLang="zh-CN" sz="1200" dirty="0" err="1" smtClean="0"/>
              <a:t>NVMalloc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几十年来，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一直被用作计算机系统的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缺点也比较明显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有限的密度和高能量消耗。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幸运的是，一种新兴的技术，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为非易失性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提供了解决这些问题的解决方案。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具有高密度，低功耗和字节可寻址的优点，这使得它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成为计算机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更好替代物。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写入次数问题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例如，典型的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10^12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次写入后，将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由于这些限制，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不太可能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作为计算机系统中唯一的主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我们假设至少对于写密集型应用，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的组合应当在计算机系统中使用。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这是混合内存系统的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结构视图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内存分配器一直</a:t>
            </a:r>
            <a:r>
              <a:rPr lang="zh-CN" altLang="en-US" sz="1200" dirty="0" smtClean="0"/>
              <a:t>都</a:t>
            </a:r>
            <a:r>
              <a:rPr lang="zh-CN" altLang="en-US" sz="1200" dirty="0" smtClean="0"/>
              <a:t>是</a:t>
            </a:r>
            <a:r>
              <a:rPr lang="zh-CN" altLang="en-US" sz="1200" dirty="0" smtClean="0"/>
              <a:t>应用程序的一个</a:t>
            </a:r>
            <a:r>
              <a:rPr lang="zh-CN" altLang="en-US" sz="1200" dirty="0" smtClean="0"/>
              <a:t>关键组件，对</a:t>
            </a:r>
            <a:r>
              <a:rPr lang="zh-CN" altLang="en-US" sz="1200" dirty="0" smtClean="0"/>
              <a:t>程序</a:t>
            </a:r>
            <a:r>
              <a:rPr lang="zh-CN" altLang="en-US" sz="1200" dirty="0" smtClean="0"/>
              <a:t>性能有重大影响。</a:t>
            </a:r>
          </a:p>
          <a:p>
            <a:endParaRPr lang="zh-CN" altLang="en-US" sz="1200" dirty="0" smtClean="0"/>
          </a:p>
          <a:p>
            <a:r>
              <a:rPr lang="en-US" altLang="zh-CN" sz="1200" dirty="0" smtClean="0"/>
              <a:t>NVM</a:t>
            </a:r>
            <a:r>
              <a:rPr lang="zh-CN" altLang="en-US" sz="1200" dirty="0" smtClean="0"/>
              <a:t>的独特</a:t>
            </a:r>
            <a:r>
              <a:rPr lang="zh-CN" altLang="en-US" sz="1200" dirty="0" smtClean="0"/>
              <a:t>特性</a:t>
            </a:r>
            <a:r>
              <a:rPr lang="zh-CN" altLang="en-US" sz="1200" dirty="0" smtClean="0"/>
              <a:t>为内存分配器带来了新的</a:t>
            </a:r>
            <a:r>
              <a:rPr lang="zh-CN" altLang="en-US" sz="1200" dirty="0" smtClean="0"/>
              <a:t>挑战，比如损耗均衡问题。</a:t>
            </a:r>
            <a:endParaRPr lang="zh-CN" altLang="en-US" sz="1200" dirty="0" smtClean="0"/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在这种情况下，设计不良的内存分配器将在短时间内破坏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为了解决这个问题并支持软件级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别损耗感知的内存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分配器，必须为在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上运行的应用程序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设计专用的内存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分配器。</a:t>
            </a:r>
            <a:endParaRPr lang="en-US" altLang="zh-CN" dirty="0" smtClean="0"/>
          </a:p>
          <a:p>
            <a:endParaRPr lang="zh-CN" altLang="en-US" sz="1200" dirty="0" smtClean="0"/>
          </a:p>
          <a:p>
            <a:r>
              <a:rPr lang="zh-CN" altLang="en-US" sz="1200" dirty="0" smtClean="0"/>
              <a:t>传统的内存分配器，比如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tcmalloc</a:t>
            </a:r>
            <a:r>
              <a:rPr lang="zh-CN" altLang="en-US" sz="1200" dirty="0" smtClean="0"/>
              <a:t>，他们的一个设计目标是尽可能的复用内存，因为复用的内存极有可能已经在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缓存中，那么就可以减少缓存缺失的开销。</a:t>
            </a:r>
          </a:p>
          <a:p>
            <a:endParaRPr lang="zh-CN" altLang="en-US" sz="1200" dirty="0" smtClean="0"/>
          </a:p>
          <a:p>
            <a:r>
              <a:rPr lang="zh-CN" altLang="en-US" sz="1200" dirty="0" smtClean="0"/>
              <a:t>但这一点与我们的损耗均衡目标是相反的，所以不能将传统分配器用在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上。</a:t>
            </a:r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在现有的研究中，有许多面向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的内存分配器，但是它们的性能指标无法达到一个较优的范围。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具体来说，</a:t>
            </a:r>
            <a:r>
              <a:rPr lang="zh-CN" altLang="en-US" sz="1200" dirty="0" smtClean="0"/>
              <a:t>这些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分配器无法同时取得准确的损耗均衡策略、低分配延迟和低内存使用。</a:t>
            </a:r>
            <a:endParaRPr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该表显示了当前</a:t>
            </a:r>
            <a:r>
              <a:rPr kumimoji="1" lang="zh-CN" altLang="en-US" dirty="0" smtClean="0"/>
              <a:t>主流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分配器之间的比较。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我们可以看到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是这些分配器中</a:t>
            </a:r>
            <a:r>
              <a:rPr kumimoji="1" lang="zh-CN" altLang="en-US" dirty="0" smtClean="0"/>
              <a:t>各方面性能指标</a:t>
            </a:r>
            <a:r>
              <a:rPr kumimoji="1" lang="zh-CN" altLang="en-US" dirty="0" smtClean="0"/>
              <a:t>最好的，但是我们的实验表明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的整体性能、</a:t>
            </a:r>
            <a:r>
              <a:rPr kumimoji="1" lang="zh-CN" altLang="en-US" dirty="0" smtClean="0"/>
              <a:t>损耗均衡</a:t>
            </a:r>
            <a:r>
              <a:rPr kumimoji="1" lang="zh-CN" altLang="en-US" dirty="0" smtClean="0"/>
              <a:t>策略</a:t>
            </a:r>
            <a:r>
              <a:rPr kumimoji="1" lang="zh-CN" altLang="en-US" dirty="0" smtClean="0"/>
              <a:t>和内存占用均达到一个较优的范围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所以我们提出了</a:t>
            </a: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分配器，</a:t>
            </a:r>
            <a:r>
              <a:rPr kumimoji="1" lang="zh-CN" altLang="en-US" dirty="0" smtClean="0"/>
              <a:t>期望在这三个指标上达到更好的性能。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目标有三点，分别是损耗均衡、低分配延迟和低内存占用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没有硬件级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损耗均衡，每次应用程序请求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都应该返回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具有最小分配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严格精确地执行这个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引入额外的时间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开销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在后面，我们将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一个混合方法来解决这个问题。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另一个要求是低分配延迟，否则分配器可能成为整个程序的瓶颈。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为了减少延迟，每个线程都应该有自己的本地堆以减少可能的锁争用，并且线程拥有的所有内存都应该由全局堆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分配和回收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最后，低内存占用是通过合理的块大小设置和适当的复用来实现的。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该图显示了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系统的总体结构。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543452"/>
            <a:ext cx="6858000" cy="20881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38514"/>
            <a:ext cx="6858000" cy="1516828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Here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922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 smtClean="0"/>
              <a:t>Picture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1710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72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8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457200" y="1803862"/>
            <a:ext cx="8229600" cy="4292138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altLang="zh-CN" dirty="0" smtClean="0"/>
              <a:t>Click to change subhead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8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45585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n-US" altLang="zh-CN" sz="5400" baseline="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you!</a:t>
            </a:r>
            <a:endParaRPr lang="zh-CN" altLang="en-US" sz="5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86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2879" y="222068"/>
            <a:ext cx="8647611" cy="1008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47675" indent="-447675">
              <a:lnSpc>
                <a:spcPct val="100000"/>
              </a:lnSpc>
              <a:spcAft>
                <a:spcPts val="1200"/>
              </a:spcAft>
              <a:buClrTx/>
              <a:buSzPct val="75000"/>
              <a:buFont typeface="Wingdings" panose="05000000000000000000" pitchFamily="2" charset="2"/>
              <a:buChar char="q"/>
              <a:defRPr sz="3200" baseline="0"/>
            </a:lvl1pPr>
            <a:lvl2pPr marL="808038" indent="-465138">
              <a:lnSpc>
                <a:spcPct val="10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m"/>
              <a:defRPr sz="2800">
                <a:solidFill>
                  <a:schemeClr val="tx2"/>
                </a:solidFill>
              </a:defRPr>
            </a:lvl2pPr>
            <a:lvl3pPr marL="985838" indent="-300038">
              <a:buSzPct val="80000"/>
              <a:buFont typeface="Wingdings" panose="05000000000000000000" pitchFamily="2" charset="2"/>
              <a:buChar char="ü"/>
              <a:defRPr sz="2000" baseline="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575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1487" y="1536556"/>
            <a:ext cx="3960000" cy="4610572"/>
          </a:xfrm>
        </p:spPr>
        <p:txBody>
          <a:bodyPr/>
          <a:lstStyle>
            <a:lvl1pPr marL="447675" indent="-447675">
              <a:spcAft>
                <a:spcPts val="1200"/>
              </a:spcAft>
              <a:buFont typeface="Wingdings" panose="05000000000000000000" pitchFamily="2" charset="2"/>
              <a:buChar char="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870490" y="1536556"/>
            <a:ext cx="3960000" cy="4610572"/>
          </a:xfrm>
        </p:spPr>
        <p:txBody>
          <a:bodyPr/>
          <a:lstStyle>
            <a:lvl1pPr marL="447675" indent="-447675">
              <a:spcBef>
                <a:spcPts val="1200"/>
              </a:spcBef>
              <a:buFont typeface="Wingdings" panose="05000000000000000000" pitchFamily="2" charset="2"/>
              <a:buChar char="m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6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79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72541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6013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50423"/>
            <a:ext cx="7886700" cy="442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 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37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400" smtClean="0"/>
            </a:lvl1pPr>
          </a:lstStyle>
          <a:p>
            <a:pPr algn="r"/>
            <a:fld id="{A5E75403-9E37-4A6F-B8FD-80564EF0345E}" type="slidenum">
              <a:rPr lang="en-US" altLang="zh-CN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2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447675" indent="-447675" algn="l" defTabSz="6858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SzPct val="80000"/>
        <a:buFont typeface="Wingdings" panose="05000000000000000000" pitchFamily="2" charset="2"/>
        <a:buChar char="p"/>
        <a:defRPr sz="32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25475" indent="-282575" algn="l" defTabSz="6858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SzPct val="85000"/>
        <a:buFont typeface="Wingdings" panose="05000000000000000000" pitchFamily="2" charset="2"/>
        <a:buChar char="m"/>
        <a:defRPr sz="2800" kern="1200" baseline="0">
          <a:solidFill>
            <a:schemeClr val="tx2"/>
          </a:solidFill>
          <a:latin typeface="+mn-lt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75281" y="1135298"/>
            <a:ext cx="9207250" cy="360241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Design and Implementation of an 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E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ffi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cient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Wear-Aware Allocator for Non-Volatile Memory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>一</a:t>
            </a:r>
            <a:r>
              <a:rPr lang="zh-CN" altLang="en-US" dirty="0">
                <a:latin typeface="STFangsong" charset="-122"/>
                <a:ea typeface="STFangsong" charset="-122"/>
                <a:cs typeface="STFangsong" charset="-122"/>
              </a:rPr>
              <a:t>种面向非易失性内存的高效且损耗均衡的分配器的设计与实现 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99344" y="4839522"/>
            <a:ext cx="6858000" cy="1516828"/>
          </a:xfrm>
        </p:spPr>
        <p:txBody>
          <a:bodyPr>
            <a:normAutofit/>
          </a:bodyPr>
          <a:lstStyle/>
          <a:p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i="1" dirty="0" err="1" smtClean="0">
                <a:latin typeface="STFangsong" charset="-122"/>
                <a:ea typeface="STFangsong" charset="-122"/>
                <a:cs typeface="STFangsong" charset="-122"/>
              </a:rPr>
              <a:t>Jiashun</a:t>
            </a:r>
            <a:r>
              <a:rPr lang="zh-CN" altLang="en-US" i="1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i="1" dirty="0" smtClean="0">
                <a:latin typeface="STFangsong" charset="-122"/>
                <a:ea typeface="STFangsong" charset="-122"/>
                <a:cs typeface="STFangsong" charset="-122"/>
              </a:rPr>
              <a:t>Zhu</a:t>
            </a:r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dirty="0" smtClean="0">
                <a:latin typeface="STFangsong" charset="-122"/>
                <a:ea typeface="STFangsong" charset="-122"/>
                <a:cs typeface="STFangsong" charset="-122"/>
              </a:rPr>
              <a:t>2017.01.13</a:t>
            </a:r>
            <a:endParaRPr 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"/>
    </mc:Choice>
    <mc:Fallback xmlns="">
      <p:transition spd="slow" advTm="46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77" y="1102389"/>
            <a:ext cx="8017414" cy="568454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内</a:t>
            </a:r>
            <a:r>
              <a:rPr lang="zh-CN" altLang="en-US" sz="2400" dirty="0" smtClean="0"/>
              <a:t>存块</a:t>
            </a:r>
            <a:r>
              <a:rPr lang="en-US" altLang="zh-CN" sz="2400" dirty="0" smtClean="0"/>
              <a:t>(memory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chunk</a:t>
            </a:r>
            <a:r>
              <a:rPr lang="en-US" altLang="zh-CN" sz="2400" dirty="0"/>
              <a:t>)</a:t>
            </a:r>
            <a:r>
              <a:rPr lang="zh-CN" altLang="en-US" sz="2400" dirty="0" smtClean="0"/>
              <a:t>是在</a:t>
            </a:r>
            <a:r>
              <a:rPr lang="zh-CN" altLang="en-US" sz="2400" dirty="0"/>
              <a:t>全局堆和本地堆之间传输的基本</a:t>
            </a:r>
            <a:r>
              <a:rPr lang="zh-CN" altLang="en-US" sz="2400" dirty="0" smtClean="0"/>
              <a:t>单元</a:t>
            </a:r>
          </a:p>
          <a:p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r>
              <a:rPr kumimoji="1" lang="zh-CN" altLang="en-US" sz="2400" dirty="0" smtClean="0"/>
              <a:t>每一个内存块都维护一个大小类</a:t>
            </a:r>
            <a:r>
              <a:rPr kumimoji="1" lang="en-US" altLang="zh-CN" sz="2400" dirty="0" smtClean="0"/>
              <a:t>(size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class)</a:t>
            </a:r>
            <a:r>
              <a:rPr kumimoji="1" lang="zh-CN" altLang="en-US" sz="2400" dirty="0" smtClean="0"/>
              <a:t>，块体根据这个大小类被划分成若干个数据块</a:t>
            </a:r>
            <a:r>
              <a:rPr kumimoji="1" lang="en-US" altLang="zh-CN" sz="2400" dirty="0" smtClean="0"/>
              <a:t>(block)</a:t>
            </a:r>
            <a:endParaRPr kumimoji="1" lang="en-US" altLang="zh-CN" sz="2400" dirty="0" smtClean="0"/>
          </a:p>
          <a:p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使用了两种类型的大小类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小跨度</a:t>
            </a:r>
            <a:r>
              <a:rPr lang="en-US" altLang="zh-CN" sz="2400" dirty="0" smtClean="0"/>
              <a:t>(16B</a:t>
            </a:r>
            <a:r>
              <a:rPr lang="en-US" altLang="zh-CN" sz="2400" dirty="0"/>
              <a:t>, 24B, 32B,..., 256B), </a:t>
            </a:r>
            <a:r>
              <a:rPr lang="zh-CN" altLang="en-US" sz="2400" dirty="0" smtClean="0"/>
              <a:t>大跨度</a:t>
            </a:r>
            <a:r>
              <a:rPr lang="en-US" altLang="zh-CN" sz="2400" dirty="0" smtClean="0"/>
              <a:t>(384B</a:t>
            </a:r>
            <a:r>
              <a:rPr lang="en-US" altLang="zh-CN" sz="2400" dirty="0"/>
              <a:t>, 512B,..., 32768B, 49152B, 65536B) 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为了简化设计，内存块有固定的大小</a:t>
            </a:r>
            <a:endParaRPr kumimoji="1" lang="en-US" altLang="zh-CN" sz="24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Wamalloc</a:t>
            </a:r>
            <a:r>
              <a:rPr lang="zh-CN" altLang="en-US" dirty="0" smtClean="0"/>
              <a:t>的设计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2" y="1871735"/>
            <a:ext cx="4260462" cy="1957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0698" y="6565612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Chunk Structure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334" y="1004781"/>
            <a:ext cx="7886700" cy="442654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本地堆由每个</a:t>
            </a:r>
            <a:r>
              <a:rPr lang="zh-CN" altLang="en-US" dirty="0" smtClean="0"/>
              <a:t>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用它来找到合适的内存</a:t>
            </a:r>
            <a:r>
              <a:rPr lang="zh-CN" altLang="en-US" dirty="0" smtClean="0"/>
              <a:t>块</a:t>
            </a:r>
          </a:p>
          <a:p>
            <a:r>
              <a:rPr lang="zh-CN" altLang="en-US" dirty="0" smtClean="0"/>
              <a:t>在本地堆中的所有内存块可以被分为五类：</a:t>
            </a:r>
          </a:p>
          <a:p>
            <a:pPr lvl="1"/>
            <a:r>
              <a:rPr lang="en-US" altLang="zh-CN" dirty="0" smtClean="0"/>
              <a:t>in-use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full</a:t>
            </a:r>
          </a:p>
          <a:p>
            <a:pPr lvl="1"/>
            <a:r>
              <a:rPr lang="en-US" altLang="zh-CN" dirty="0" smtClean="0"/>
              <a:t>waiting </a:t>
            </a:r>
          </a:p>
          <a:p>
            <a:pPr lvl="1"/>
            <a:r>
              <a:rPr lang="en-US" altLang="zh-CN" dirty="0" smtClean="0"/>
              <a:t>not-available</a:t>
            </a:r>
          </a:p>
          <a:p>
            <a:pPr lvl="1"/>
            <a:r>
              <a:rPr lang="en-US" altLang="zh-CN" dirty="0" smtClean="0"/>
              <a:t>clean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315" y="3082916"/>
            <a:ext cx="5296017" cy="36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04"/>
    </mc:Choice>
    <mc:Fallback xmlns="">
      <p:transition spd="slow" advTm="1543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" y="2087869"/>
            <a:ext cx="8270372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9"/>
    </mc:Choice>
    <mc:Fallback xmlns="">
      <p:transition spd="slow" advTm="743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全局堆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50423"/>
            <a:ext cx="8396080" cy="4426540"/>
          </a:xfrm>
        </p:spPr>
        <p:txBody>
          <a:bodyPr/>
          <a:lstStyle/>
          <a:p>
            <a:r>
              <a:rPr lang="zh-CN" altLang="en-US" dirty="0" smtClean="0"/>
              <a:t>全局堆维护从操作系统获取的所有内存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02" y="3373505"/>
            <a:ext cx="6747193" cy="19008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8345" y="5211758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Global heap structure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1"/>
    </mc:Choice>
    <mc:Fallback xmlns="">
      <p:transition spd="slow" advTm="159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Wamalloc</a:t>
            </a:r>
            <a:r>
              <a:rPr lang="zh-CN" altLang="en-US" dirty="0" smtClean="0">
                <a:solidFill>
                  <a:schemeClr val="tx1"/>
                </a:solidFill>
              </a:rPr>
              <a:t>的设计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在不同层级用不同的损耗均衡策略</a:t>
            </a:r>
          </a:p>
          <a:p>
            <a:pPr lvl="1"/>
            <a:r>
              <a:rPr lang="zh-CN" altLang="en-US" i="1" dirty="0" smtClean="0"/>
              <a:t>数据块级别</a:t>
            </a:r>
            <a:r>
              <a:rPr lang="en-US" altLang="zh-CN" i="1" dirty="0" smtClean="0"/>
              <a:t>: </a:t>
            </a:r>
            <a:r>
              <a:rPr lang="en-US" altLang="zh-CN" dirty="0" smtClean="0"/>
              <a:t>FIFO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较合适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zh-CN" altLang="en-US" i="1" dirty="0" smtClean="0"/>
              <a:t>本地堆级别</a:t>
            </a:r>
            <a:r>
              <a:rPr lang="en-US" altLang="zh-CN" i="1" dirty="0" smtClean="0"/>
              <a:t>: </a:t>
            </a:r>
            <a:endParaRPr lang="en-US" altLang="zh-CN" i="1" dirty="0" smtClean="0"/>
          </a:p>
          <a:p>
            <a:pPr lvl="2"/>
            <a:r>
              <a:rPr lang="en-US" altLang="zh-CN" i="1" dirty="0" smtClean="0"/>
              <a:t>FIFO </a:t>
            </a:r>
            <a:r>
              <a:rPr lang="en-US" altLang="zh-CN" i="1" dirty="0" smtClean="0"/>
              <a:t>queue</a:t>
            </a:r>
            <a:r>
              <a:rPr lang="zh-CN" altLang="en-US" i="1" dirty="0" smtClean="0"/>
              <a:t>较合适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先用</a:t>
            </a:r>
            <a:r>
              <a:rPr lang="en-US" altLang="zh-CN" i="1" dirty="0" smtClean="0"/>
              <a:t>waiting</a:t>
            </a:r>
            <a:r>
              <a:rPr lang="zh-CN" altLang="en-US" i="1" dirty="0" smtClean="0"/>
              <a:t>内存块，再用</a:t>
            </a:r>
            <a:r>
              <a:rPr lang="en-US" altLang="zh-CN" i="1" dirty="0" smtClean="0"/>
              <a:t>clean</a:t>
            </a:r>
            <a:r>
              <a:rPr lang="zh-CN" altLang="en-US" i="1" dirty="0" smtClean="0"/>
              <a:t>内存块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针对每一个内存块，维护一个</a:t>
            </a:r>
            <a:r>
              <a:rPr lang="en-US" altLang="zh-CN" i="1" dirty="0" smtClean="0"/>
              <a:t>wear-aware</a:t>
            </a:r>
            <a:r>
              <a:rPr lang="zh-CN" altLang="en-US" i="1" dirty="0" smtClean="0"/>
              <a:t>变量，如果它达到了阈值，变为</a:t>
            </a:r>
            <a:r>
              <a:rPr lang="en-US" altLang="zh-CN" i="1" dirty="0" smtClean="0"/>
              <a:t>not-available</a:t>
            </a:r>
            <a:endParaRPr lang="en-US" altLang="zh-CN" i="1" dirty="0" smtClean="0"/>
          </a:p>
          <a:p>
            <a:pPr lvl="1"/>
            <a:r>
              <a:rPr lang="zh-CN" altLang="en-US" i="1" dirty="0" smtClean="0"/>
              <a:t>全局堆级别</a:t>
            </a:r>
            <a:r>
              <a:rPr lang="en-US" altLang="zh-CN" i="1" dirty="0" smtClean="0"/>
              <a:t>:</a:t>
            </a:r>
            <a:endParaRPr lang="en-US" altLang="zh-CN" i="1" dirty="0" smtClean="0"/>
          </a:p>
          <a:p>
            <a:pPr lvl="2"/>
            <a:r>
              <a:rPr lang="zh-CN" altLang="en-US" dirty="0" smtClean="0"/>
              <a:t>为了找到最小分配次数的内存块，维护了一个由最小化堆实现的优先级队列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内存块不会同步地移动到全局堆，相反，真正的工作将由回收线程异步地执行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2"/>
    </mc:Choice>
    <mc:Fallback xmlns=""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主要接口设计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47920" y="1321445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wa_malloc</a:t>
            </a:r>
            <a:r>
              <a:rPr lang="zh-CN" altLang="en-US" dirty="0" smtClean="0"/>
              <a:t>：</a:t>
            </a:r>
            <a:r>
              <a:rPr lang="zh-CN" altLang="en-US" dirty="0"/>
              <a:t>申请某特定大小的内存 </a:t>
            </a:r>
            <a:endParaRPr lang="zh-CN" altLang="en-US" dirty="0"/>
          </a:p>
          <a:p>
            <a:r>
              <a:rPr lang="en-US" altLang="zh-CN" dirty="0" err="1" smtClean="0"/>
              <a:t>wa_free</a:t>
            </a:r>
            <a:r>
              <a:rPr lang="zh-CN" altLang="en-US" dirty="0"/>
              <a:t>：</a:t>
            </a:r>
            <a:r>
              <a:rPr lang="zh-CN" altLang="en-US" dirty="0" smtClean="0"/>
              <a:t>释放</a:t>
            </a:r>
            <a:r>
              <a:rPr lang="zh-CN" altLang="en-US" dirty="0"/>
              <a:t>某个数据块 </a:t>
            </a:r>
            <a:endParaRPr lang="en-US" altLang="zh-CN" dirty="0"/>
          </a:p>
          <a:p>
            <a:r>
              <a:rPr lang="en-US" altLang="zh-CN" dirty="0" err="1" smtClean="0"/>
              <a:t>wa_realloc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改变已分配的数据块大小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21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02"/>
    </mc:Choice>
    <mc:Fallback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16</a:t>
            </a:fld>
            <a:endParaRPr lang="zh-CN" altLang="en-US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16835" y="222069"/>
            <a:ext cx="8313655" cy="100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释放实现</a:t>
            </a:r>
            <a:endParaRPr 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516835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分配实现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由参数得到大小类，用这个大小类找到当前的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否则，向全局堆申请新的内存块</a:t>
            </a:r>
            <a:endParaRPr lang="en-US" altLang="zh-CN" sz="2200" dirty="0" smtClean="0"/>
          </a:p>
          <a:p>
            <a:r>
              <a:rPr lang="zh-CN" altLang="en-US" dirty="0" smtClean="0"/>
              <a:t>释放实现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lvl="1"/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如果释放前状态是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，则变为</a:t>
            </a:r>
            <a:r>
              <a:rPr lang="en-US" altLang="zh-CN" sz="2200" dirty="0" smtClean="0"/>
              <a:t>waiting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如果释放后状态是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，则将此块移动到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列表中</a:t>
            </a:r>
            <a:endParaRPr lang="en-US" altLang="zh-CN" sz="2200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17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释放伪代码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81" y="1443709"/>
            <a:ext cx="3911600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3709"/>
            <a:ext cx="4996109" cy="4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0"/>
    </mc:Choice>
    <mc:Fallback>
      <p:transition spd="slow" advTm="174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864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19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的原型并将其与一些主流分配器进行了比较</a:t>
            </a:r>
            <a:endParaRPr lang="zh-CN" altLang="en-US" dirty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损耗均衡策略</a:t>
            </a:r>
          </a:p>
          <a:p>
            <a:pPr lvl="2"/>
            <a:r>
              <a:rPr lang="zh-CN" altLang="en-US" dirty="0" smtClean="0"/>
              <a:t>分配延迟</a:t>
            </a:r>
          </a:p>
          <a:p>
            <a:pPr lvl="2"/>
            <a:r>
              <a:rPr lang="zh-CN" altLang="en-US" dirty="0" smtClean="0"/>
              <a:t>总内存使用</a:t>
            </a:r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分配延迟</a:t>
            </a:r>
            <a:endParaRPr lang="en-US" altLang="zh-CN" dirty="0" smtClean="0"/>
          </a:p>
          <a:p>
            <a:pPr marL="3429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5"/>
    </mc:Choice>
    <mc:Fallback xmlns="">
      <p:transition spd="slow" advTm="153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30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2"/>
    </mc:Choice>
    <mc:Fallback xmlns=""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损耗均衡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887802"/>
            <a:ext cx="4221670" cy="298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06" y="1887802"/>
            <a:ext cx="4325089" cy="30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7"/>
    </mc:Choice>
    <mc:Fallback xmlns="">
      <p:transition spd="slow" advTm="4902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总内存占用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13"/>
            <a:ext cx="4638261" cy="32743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12" y="1709213"/>
            <a:ext cx="4373166" cy="31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1"/>
    </mc:Choice>
    <mc:Fallback xmlns="">
      <p:transition spd="slow" advTm="446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分配延迟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5" y="1961322"/>
            <a:ext cx="4623132" cy="3009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27" y="1961322"/>
            <a:ext cx="4209233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0"/>
    </mc:Choice>
    <mc:Fallback xmlns="">
      <p:transition spd="slow" advTm="3801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261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结论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201840" cy="4690134"/>
          </a:xfrm>
          <a:prstGeom prst="rect">
            <a:avLst/>
          </a:prstGeom>
        </p:spPr>
        <p:txBody>
          <a:bodyPr>
            <a:no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本文提出了一种高效的、损耗感知、</a:t>
            </a:r>
            <a:r>
              <a:rPr lang="zh-CN" altLang="en-US" sz="2400" dirty="0" smtClean="0"/>
              <a:t>内存</a:t>
            </a:r>
            <a:r>
              <a:rPr lang="zh-CN" altLang="en-US" sz="2400" dirty="0" smtClean="0"/>
              <a:t>占用</a:t>
            </a:r>
            <a:r>
              <a:rPr lang="zh-CN" altLang="en-US" sz="2400" dirty="0" smtClean="0"/>
              <a:t>少</a:t>
            </a:r>
            <a:r>
              <a:rPr lang="zh-CN" altLang="en-US" sz="2400" dirty="0"/>
              <a:t>的 </a:t>
            </a:r>
            <a:r>
              <a:rPr lang="en-US" altLang="zh-CN" sz="2400" dirty="0"/>
              <a:t>NVM </a:t>
            </a:r>
            <a:r>
              <a:rPr lang="zh-CN" altLang="en-US" sz="2400" dirty="0"/>
              <a:t>分配器 </a:t>
            </a:r>
            <a:r>
              <a:rPr lang="en-US" altLang="zh-CN" sz="2400" dirty="0" err="1" smtClean="0"/>
              <a:t>Wamalloc</a:t>
            </a:r>
            <a:endParaRPr lang="zh-CN" altLang="en-US" sz="2400" dirty="0" smtClean="0"/>
          </a:p>
          <a:p>
            <a:r>
              <a:rPr lang="zh-CN" altLang="en-US" sz="2400" dirty="0"/>
              <a:t>具有如下几个</a:t>
            </a:r>
            <a:r>
              <a:rPr lang="zh-CN" altLang="en-US" sz="2400" dirty="0" smtClean="0"/>
              <a:t>创新点</a:t>
            </a:r>
          </a:p>
          <a:p>
            <a:pPr lvl="1"/>
            <a:r>
              <a:rPr lang="zh-CN" altLang="en-US" sz="2000" dirty="0"/>
              <a:t>设计了一个高效、线程缓存、可伸缩的内存</a:t>
            </a:r>
            <a:r>
              <a:rPr lang="zh-CN" altLang="en-US" sz="2000" dirty="0" smtClean="0"/>
              <a:t>分配器</a:t>
            </a:r>
            <a:r>
              <a:rPr lang="zh-CN" altLang="en-US" sz="2000" dirty="0" smtClean="0"/>
              <a:t>架构</a:t>
            </a:r>
          </a:p>
          <a:p>
            <a:pPr lvl="1"/>
            <a:r>
              <a:rPr lang="zh-CN" altLang="en-US" sz="2000" dirty="0"/>
              <a:t>设计了一套混合的损耗均衡策略来延长 </a:t>
            </a:r>
            <a:r>
              <a:rPr lang="en-US" altLang="zh-CN" sz="2000" dirty="0"/>
              <a:t>NVM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寿命</a:t>
            </a:r>
            <a:endParaRPr lang="zh-CN" altLang="en-US" sz="2000" dirty="0"/>
          </a:p>
          <a:p>
            <a:pPr lvl="1"/>
            <a:r>
              <a:rPr lang="zh-CN" altLang="en-US" sz="2000" dirty="0"/>
              <a:t>相比其它主流内存分配器</a:t>
            </a:r>
            <a:r>
              <a:rPr lang="en-US" altLang="zh-CN" sz="2000" dirty="0"/>
              <a:t>,</a:t>
            </a:r>
            <a:r>
              <a:rPr lang="zh-CN" altLang="en-US" sz="2000" dirty="0"/>
              <a:t>其</a:t>
            </a:r>
            <a:r>
              <a:rPr lang="zh-CN" altLang="en-US" sz="2000" dirty="0" smtClean="0"/>
              <a:t>内存</a:t>
            </a:r>
            <a:r>
              <a:rPr lang="zh-CN" altLang="en-US" sz="2000" dirty="0" smtClean="0"/>
              <a:t>占用</a:t>
            </a:r>
            <a:r>
              <a:rPr lang="zh-CN" altLang="en-US" sz="2000" dirty="0" smtClean="0"/>
              <a:t>较</a:t>
            </a:r>
            <a:r>
              <a:rPr lang="zh-CN" altLang="en-US" sz="2000" dirty="0" smtClean="0"/>
              <a:t>少</a:t>
            </a:r>
            <a:endParaRPr lang="zh-CN" altLang="en-US" sz="2000" dirty="0" smtClean="0"/>
          </a:p>
          <a:p>
            <a:r>
              <a:rPr lang="zh-CN" altLang="en-US" sz="2400" dirty="0" smtClean="0"/>
              <a:t>实验显示了</a:t>
            </a:r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在几个重要指标上均优于</a:t>
            </a:r>
            <a:r>
              <a:rPr lang="en-US" altLang="zh-CN" sz="2400" dirty="0" err="1" smtClean="0"/>
              <a:t>NVMalloc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glibc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malloc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1"/>
    </mc:Choice>
    <mc:Fallback xmlns="">
      <p:transition spd="slow" advTm="1755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谢谢</a:t>
            </a:r>
            <a:endParaRPr lang="zh-CN" altLang="en-US" sz="72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Q &amp; 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33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"/>
    </mc:Choice>
    <mc:Fallback xmlns="">
      <p:transition spd="slow" advTm="18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设计和实现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Non-Volatile</a:t>
            </a:r>
            <a:r>
              <a:rPr lang="zh-CN" altLang="en-US" sz="36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Memory(NVM)</a:t>
            </a:r>
            <a:endParaRPr lang="en-US" sz="36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36347" y="3711074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高密度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35523" y="3711075"/>
            <a:ext cx="148029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可字节寻址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637199" y="31477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重要特征</a:t>
            </a:r>
            <a:endParaRPr 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2721" y="1516690"/>
            <a:ext cx="23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PCM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STT-RAM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Memristor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84" y="4721209"/>
            <a:ext cx="4456596" cy="165256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665607" y="3711073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低功耗</a:t>
            </a:r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6594867" y="3703697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访问速度较快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5"/>
    </mc:Choice>
    <mc:Fallback xmlns="">
      <p:transition spd="slow" advTm="891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混合内存系统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55" y="2048959"/>
            <a:ext cx="4841586" cy="3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0"/>
    </mc:Choice>
    <mc:Fallback xmlns="">
      <p:transition spd="slow" advTm="235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749086" cy="1008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为什么需要一个新的面向</a:t>
            </a:r>
            <a:r>
              <a:rPr lang="en-US" altLang="zh-CN" dirty="0" smtClean="0"/>
              <a:t>NVM</a:t>
            </a:r>
            <a:r>
              <a:rPr lang="zh-CN" altLang="en-US" dirty="0" smtClean="0"/>
              <a:t>的分配器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58164" y="1498632"/>
            <a:ext cx="7998515" cy="46901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内存</a:t>
            </a:r>
            <a:r>
              <a:rPr lang="zh-CN" altLang="en-US" sz="2400" dirty="0" smtClean="0"/>
              <a:t>分配器是</a:t>
            </a:r>
            <a:r>
              <a:rPr lang="zh-CN" altLang="en-US" sz="2400" dirty="0"/>
              <a:t>应用程序的关键组件，</a:t>
            </a:r>
            <a:r>
              <a:rPr lang="zh-CN" altLang="en-US" sz="2400" dirty="0" smtClean="0"/>
              <a:t>对性能</a:t>
            </a:r>
            <a:r>
              <a:rPr lang="zh-CN" altLang="en-US" sz="2400" dirty="0"/>
              <a:t>有重大</a:t>
            </a:r>
            <a:r>
              <a:rPr lang="zh-CN" altLang="en-US" sz="2400" dirty="0" smtClean="0"/>
              <a:t>影响</a:t>
            </a:r>
          </a:p>
          <a:p>
            <a:r>
              <a:rPr lang="en-US" altLang="zh-CN" sz="2400" dirty="0" smtClean="0"/>
              <a:t>NVM</a:t>
            </a:r>
            <a:r>
              <a:rPr lang="zh-CN" altLang="en-US" sz="2400" dirty="0" smtClean="0"/>
              <a:t>带给内存分配器挑战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/>
            <a:r>
              <a:rPr lang="zh-CN" altLang="en-US" sz="2400" b="1" dirty="0" smtClean="0">
                <a:solidFill>
                  <a:schemeClr val="accent2"/>
                </a:solidFill>
              </a:rPr>
              <a:t>损耗均衡问题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r>
              <a:rPr lang="zh-CN" altLang="en-US" sz="2400" dirty="0" smtClean="0"/>
              <a:t>传统分配器无法使用！</a:t>
            </a:r>
          </a:p>
          <a:p>
            <a:r>
              <a:rPr lang="zh-CN" altLang="en-US" sz="2400" dirty="0" smtClean="0"/>
              <a:t>在现有的研究中，有许多面向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的内存分配器，但是它们的性能指标无法达到一个较优的范围。</a:t>
            </a:r>
          </a:p>
          <a:p>
            <a:r>
              <a:rPr lang="zh-CN" altLang="en-US" sz="2400" dirty="0" smtClean="0"/>
              <a:t>这些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分配器无法同时取得一个准确的损耗均衡策略、低分配延迟和低内存使用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70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7"/>
    </mc:Choice>
    <mc:Fallback xmlns="">
      <p:transition spd="slow" advTm="420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为什么需要一个新的面向</a:t>
            </a:r>
            <a:r>
              <a:rPr lang="en-US" altLang="zh-CN" dirty="0">
                <a:solidFill>
                  <a:schemeClr val="tx1"/>
                </a:solidFill>
              </a:rPr>
              <a:t>NVM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分配器（</a:t>
            </a:r>
            <a:r>
              <a:rPr lang="en-US" altLang="zh-CN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72305"/>
              </p:ext>
            </p:extLst>
          </p:nvPr>
        </p:nvGraphicFramePr>
        <p:xfrm>
          <a:off x="712890" y="1908314"/>
          <a:ext cx="8117600" cy="3889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400"/>
                <a:gridCol w="2029400"/>
                <a:gridCol w="2029400"/>
                <a:gridCol w="2029400"/>
              </a:tblGrid>
              <a:tr h="968824">
                <a:tc>
                  <a:txBody>
                    <a:bodyPr/>
                    <a:lstStyle/>
                    <a:p>
                      <a:r>
                        <a:rPr lang="en-US" sz="1200" smtClean="0"/>
                        <a:t>Allocator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Allocation </a:t>
                      </a:r>
                      <a:r>
                        <a:rPr lang="en-US" altLang="zh-CN" sz="1200" dirty="0" smtClean="0"/>
                        <a:t>performance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Wear-leveling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Total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Memory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Usage</a:t>
                      </a:r>
                      <a:r>
                        <a:rPr lang="zh-CN" alt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dirty="0" smtClean="0"/>
                        <a:t>NVMalloc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1(not fast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Support(not good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nvm_malloc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pmemalloc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solidFill>
                            <a:srgbClr val="820000"/>
                          </a:solidFill>
                        </a:rPr>
                        <a:t>Wamalloc</a:t>
                      </a:r>
                      <a:endParaRPr lang="en-US" altLang="zh-CN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  <a:endParaRPr lang="en-US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</a:t>
                      </a:r>
                      <a:r>
                        <a:rPr lang="en-US" altLang="zh-CN" b="1" baseline="0" dirty="0" smtClean="0">
                          <a:solidFill>
                            <a:srgbClr val="82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内容占位符 4"/>
          <p:cNvSpPr txBox="1">
            <a:spLocks/>
          </p:cNvSpPr>
          <p:nvPr/>
        </p:nvSpPr>
        <p:spPr>
          <a:xfrm>
            <a:off x="-652008" y="1710303"/>
            <a:ext cx="6999288" cy="647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2"/>
    </mc:Choice>
    <mc:Fallback xmlns="">
      <p:transition spd="slow" advTm="222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418" y="1544959"/>
            <a:ext cx="4068266" cy="4426540"/>
          </a:xfrm>
        </p:spPr>
        <p:txBody>
          <a:bodyPr/>
          <a:lstStyle/>
          <a:p>
            <a:r>
              <a:rPr kumimoji="1" lang="zh-CN" altLang="en-US" dirty="0" smtClean="0"/>
              <a:t>设计目标</a:t>
            </a:r>
            <a:r>
              <a:rPr kumimoji="1" lang="en-US" altLang="zh-CN" dirty="0" smtClean="0"/>
              <a:t>: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损耗均衡</a:t>
            </a:r>
          </a:p>
          <a:p>
            <a:pPr lvl="2"/>
            <a:r>
              <a:rPr kumimoji="1" lang="zh-CN" altLang="en-US" dirty="0" smtClean="0"/>
              <a:t>不同层级的混合方法</a:t>
            </a:r>
          </a:p>
          <a:p>
            <a:pPr lvl="1"/>
            <a:r>
              <a:rPr kumimoji="1" lang="zh-CN" altLang="en-US" dirty="0" smtClean="0"/>
              <a:t>低分配延迟</a:t>
            </a:r>
          </a:p>
          <a:p>
            <a:pPr lvl="2"/>
            <a:r>
              <a:rPr kumimoji="1" lang="zh-CN" altLang="en-US" dirty="0" smtClean="0"/>
              <a:t>线程本地堆</a:t>
            </a:r>
          </a:p>
          <a:p>
            <a:pPr lvl="2"/>
            <a:r>
              <a:rPr kumimoji="1" lang="zh-CN" altLang="en-US" dirty="0" smtClean="0"/>
              <a:t>全局堆</a:t>
            </a:r>
          </a:p>
          <a:p>
            <a:pPr lvl="1"/>
            <a:r>
              <a:rPr kumimoji="1" lang="zh-CN" altLang="en-US" dirty="0" smtClean="0"/>
              <a:t>低内存占用</a:t>
            </a:r>
          </a:p>
          <a:p>
            <a:pPr lvl="2"/>
            <a:r>
              <a:rPr kumimoji="1" lang="zh-CN" altLang="en-US" dirty="0" smtClean="0"/>
              <a:t>合理的块大小设置</a:t>
            </a:r>
          </a:p>
          <a:p>
            <a:pPr lvl="2"/>
            <a:r>
              <a:rPr kumimoji="1" lang="zh-CN" altLang="en-US" dirty="0" smtClean="0"/>
              <a:t>适当复用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1566068"/>
            <a:ext cx="4835847" cy="44054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zh-CN" dirty="0" err="1" smtClean="0"/>
              <a:t>Wamalloc</a:t>
            </a:r>
            <a:r>
              <a:rPr lang="zh-CN" altLang="en-US" dirty="0" smtClean="0"/>
              <a:t>的设计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7150" y="6086466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Overall </a:t>
            </a:r>
            <a:r>
              <a:rPr lang="en-US" altLang="zh-CN" sz="1600" dirty="0" smtClean="0"/>
              <a:t>structure </a:t>
            </a:r>
            <a:endParaRPr lang="en-US" altLang="zh-CN" sz="1600" dirty="0"/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0"/>
    </mc:Choice>
    <mc:Fallback xmlns="">
      <p:transition spd="slow" advTm="965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zhu_comnet">
      <a:dk1>
        <a:srgbClr val="000000"/>
      </a:dk1>
      <a:lt1>
        <a:srgbClr val="FFFFFF"/>
      </a:lt1>
      <a:dk2>
        <a:srgbClr val="00009E"/>
      </a:dk2>
      <a:lt2>
        <a:srgbClr val="A365D1"/>
      </a:lt2>
      <a:accent1>
        <a:srgbClr val="003760"/>
      </a:accent1>
      <a:accent2>
        <a:srgbClr val="C00000"/>
      </a:accent2>
      <a:accent3>
        <a:srgbClr val="FFC619"/>
      </a:accent3>
      <a:accent4>
        <a:srgbClr val="384C00"/>
      </a:accent4>
      <a:accent5>
        <a:srgbClr val="0070C0"/>
      </a:accent5>
      <a:accent6>
        <a:srgbClr val="212167"/>
      </a:accent6>
      <a:hlink>
        <a:srgbClr val="C00000"/>
      </a:hlink>
      <a:folHlink>
        <a:srgbClr val="00009E"/>
      </a:folHlink>
    </a:clrScheme>
    <a:fontScheme name="Font_Geo_雅黑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anchor="ctr" anchorCtr="0">
        <a:noAutofit/>
      </a:bodyPr>
      <a:lstStyle>
        <a:defPPr marL="0" algn="ctr">
          <a:defRPr dirty="0"/>
        </a:defPPr>
      </a:lstStyle>
    </a:spDef>
    <a:txDef>
      <a:spPr>
        <a:noFill/>
      </a:spPr>
      <a:bodyPr wrap="none" rtlCol="0">
        <a:spAutoFit/>
      </a:bodyPr>
      <a:lstStyle>
        <a:defPPr algn="ctr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14377</TotalTime>
  <Words>2914</Words>
  <Application>Microsoft Macintosh PowerPoint</Application>
  <PresentationFormat>全屏显示(4:3)</PresentationFormat>
  <Paragraphs>342</Paragraphs>
  <Slides>25</Slides>
  <Notes>25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Calibri</vt:lpstr>
      <vt:lpstr>Georgia</vt:lpstr>
      <vt:lpstr>Segoe UI</vt:lpstr>
      <vt:lpstr>STFangsong</vt:lpstr>
      <vt:lpstr>Wingdings</vt:lpstr>
      <vt:lpstr>宋体</vt:lpstr>
      <vt:lpstr>微软雅黑</vt:lpstr>
      <vt:lpstr>Arial</vt:lpstr>
      <vt:lpstr>Office 主题</vt:lpstr>
      <vt:lpstr> Design and Implementation of an Efficient Wear-Aware Allocator for Non-Volatile Memory   一种面向非易失性内存的高效且损耗均衡的分配器的设计与实现 </vt:lpstr>
      <vt:lpstr>目录</vt:lpstr>
      <vt:lpstr>目录</vt:lpstr>
      <vt:lpstr>Non-Volatile Memory(NVM)</vt:lpstr>
      <vt:lpstr>混合内存系统</vt:lpstr>
      <vt:lpstr>为什么需要一个新的面向NVM的分配器</vt:lpstr>
      <vt:lpstr>为什么需要一个新的面向NVM的分配器（Cont’)</vt:lpstr>
      <vt:lpstr>目录</vt:lpstr>
      <vt:lpstr>PowerPoint 演示文稿</vt:lpstr>
      <vt:lpstr>PowerPoint 演示文稿</vt:lpstr>
      <vt:lpstr>本地堆</vt:lpstr>
      <vt:lpstr>本地堆结构</vt:lpstr>
      <vt:lpstr>全局堆</vt:lpstr>
      <vt:lpstr>Wamalloc的设计(Cont’)</vt:lpstr>
      <vt:lpstr>主要接口设计</vt:lpstr>
      <vt:lpstr>分配/释放实现</vt:lpstr>
      <vt:lpstr> 分配/释放伪代码</vt:lpstr>
      <vt:lpstr>目录</vt:lpstr>
      <vt:lpstr>实验</vt:lpstr>
      <vt:lpstr>损耗均衡</vt:lpstr>
      <vt:lpstr>总内存占用</vt:lpstr>
      <vt:lpstr>分配延迟</vt:lpstr>
      <vt:lpstr>目录</vt:lpstr>
      <vt:lpstr>结论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Microsoft Office 用户</cp:lastModifiedBy>
  <cp:revision>753</cp:revision>
  <dcterms:created xsi:type="dcterms:W3CDTF">2014-07-18T02:33:40Z</dcterms:created>
  <dcterms:modified xsi:type="dcterms:W3CDTF">2017-01-12T08:31:30Z</dcterms:modified>
</cp:coreProperties>
</file>